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8"/>
  </p:notesMasterIdLst>
  <p:sldIdLst>
    <p:sldId id="256" r:id="rId5"/>
    <p:sldId id="259" r:id="rId6"/>
    <p:sldId id="257" r:id="rId7"/>
    <p:sldId id="261" r:id="rId8"/>
    <p:sldId id="262" r:id="rId9"/>
    <p:sldId id="260" r:id="rId10"/>
    <p:sldId id="263" r:id="rId11"/>
    <p:sldId id="264" r:id="rId12"/>
    <p:sldId id="265" r:id="rId13"/>
    <p:sldId id="266" r:id="rId14"/>
    <p:sldId id="267" r:id="rId15"/>
    <p:sldId id="269" r:id="rId16"/>
    <p:sldId id="270" r:id="rId17"/>
    <p:sldId id="272" r:id="rId18"/>
    <p:sldId id="273" r:id="rId19"/>
    <p:sldId id="282" r:id="rId20"/>
    <p:sldId id="275" r:id="rId21"/>
    <p:sldId id="274" r:id="rId22"/>
    <p:sldId id="276" r:id="rId23"/>
    <p:sldId id="277" r:id="rId24"/>
    <p:sldId id="278" r:id="rId25"/>
    <p:sldId id="280" r:id="rId26"/>
    <p:sldId id="283"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3014D-1C7A-49BC-9FCF-FDE343479B05}" v="261" dt="2023-12-20T15:18:37.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D2F9C-373A-4AD8-94E3-1E6C6C63C6A0}" type="datetimeFigureOut">
              <a:rPr lang="es-MX" smtClean="0"/>
              <a:t>21/12/2023</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BA98B-807D-4D9D-BF51-3C94CE9DA168}" type="slidenum">
              <a:rPr lang="es-MX" smtClean="0"/>
              <a:t>‹Nº›</a:t>
            </a:fld>
            <a:endParaRPr lang="es-MX" dirty="0"/>
          </a:p>
        </p:txBody>
      </p:sp>
    </p:spTree>
    <p:extLst>
      <p:ext uri="{BB962C8B-B14F-4D97-AF65-F5344CB8AC3E}">
        <p14:creationId xmlns:p14="http://schemas.microsoft.com/office/powerpoint/2010/main" val="199241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December 21, 2023</a:t>
            </a:fld>
            <a:endParaRPr lang="en-US" dirty="0"/>
          </a:p>
        </p:txBody>
      </p:sp>
    </p:spTree>
    <p:extLst>
      <p:ext uri="{BB962C8B-B14F-4D97-AF65-F5344CB8AC3E}">
        <p14:creationId xmlns:p14="http://schemas.microsoft.com/office/powerpoint/2010/main" val="47128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December 21, 2023</a:t>
            </a:fld>
            <a:endParaRPr lang="en-US" dirty="0"/>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‹Nº›</a:t>
            </a:fld>
            <a:endParaRPr lang="en-US" dirty="0"/>
          </a:p>
        </p:txBody>
      </p:sp>
    </p:spTree>
    <p:extLst>
      <p:ext uri="{BB962C8B-B14F-4D97-AF65-F5344CB8AC3E}">
        <p14:creationId xmlns:p14="http://schemas.microsoft.com/office/powerpoint/2010/main" val="1903825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December 21, 2023</a:t>
            </a:fld>
            <a:endParaRPr lang="en-US" dirty="0"/>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‹Nº›</a:t>
            </a:fld>
            <a:endParaRPr lang="en-US" dirty="0"/>
          </a:p>
        </p:txBody>
      </p:sp>
    </p:spTree>
    <p:extLst>
      <p:ext uri="{BB962C8B-B14F-4D97-AF65-F5344CB8AC3E}">
        <p14:creationId xmlns:p14="http://schemas.microsoft.com/office/powerpoint/2010/main" val="3940930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566249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December 21, 2023</a:t>
            </a:fld>
            <a:endParaRPr lang="en-US" dirty="0"/>
          </a:p>
        </p:txBody>
      </p:sp>
    </p:spTree>
    <p:extLst>
      <p:ext uri="{BB962C8B-B14F-4D97-AF65-F5344CB8AC3E}">
        <p14:creationId xmlns:p14="http://schemas.microsoft.com/office/powerpoint/2010/main" val="356699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December 21, 2023</a:t>
            </a:fld>
            <a:endParaRPr lang="en-US" dirty="0"/>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‹Nº›</a:t>
            </a:fld>
            <a:endParaRPr lang="en-US" dirty="0"/>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06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December 21, 2023</a:t>
            </a:fld>
            <a:endParaRPr lang="en-US" dirty="0"/>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‹Nº›</a:t>
            </a:fld>
            <a:endParaRPr lang="en-US" dirty="0"/>
          </a:p>
        </p:txBody>
      </p:sp>
    </p:spTree>
    <p:extLst>
      <p:ext uri="{BB962C8B-B14F-4D97-AF65-F5344CB8AC3E}">
        <p14:creationId xmlns:p14="http://schemas.microsoft.com/office/powerpoint/2010/main" val="275274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December 21, 2023</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‹Nº›</a:t>
            </a:fld>
            <a:endParaRPr lang="en-US" dirty="0"/>
          </a:p>
        </p:txBody>
      </p:sp>
    </p:spTree>
    <p:extLst>
      <p:ext uri="{BB962C8B-B14F-4D97-AF65-F5344CB8AC3E}">
        <p14:creationId xmlns:p14="http://schemas.microsoft.com/office/powerpoint/2010/main" val="118671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December 21, 2023</a:t>
            </a:fld>
            <a:endParaRPr lang="en-US" dirty="0"/>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‹Nº›</a:t>
            </a:fld>
            <a:endParaRPr lang="en-US" dirty="0"/>
          </a:p>
        </p:txBody>
      </p:sp>
    </p:spTree>
    <p:extLst>
      <p:ext uri="{BB962C8B-B14F-4D97-AF65-F5344CB8AC3E}">
        <p14:creationId xmlns:p14="http://schemas.microsoft.com/office/powerpoint/2010/main" val="1451245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December 21, 2023</a:t>
            </a:fld>
            <a:endParaRPr lang="en-US" dirty="0"/>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‹Nº›</a:t>
            </a:fld>
            <a:endParaRPr lang="en-US" dirty="0"/>
          </a:p>
        </p:txBody>
      </p:sp>
    </p:spTree>
    <p:extLst>
      <p:ext uri="{BB962C8B-B14F-4D97-AF65-F5344CB8AC3E}">
        <p14:creationId xmlns:p14="http://schemas.microsoft.com/office/powerpoint/2010/main" val="1084418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December 21, 2023</a:t>
            </a:fld>
            <a:endParaRPr lang="en-US" dirty="0"/>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‹Nº›</a:t>
            </a:fld>
            <a:endParaRPr lang="en-US" dirty="0"/>
          </a:p>
        </p:txBody>
      </p:sp>
    </p:spTree>
    <p:extLst>
      <p:ext uri="{BB962C8B-B14F-4D97-AF65-F5344CB8AC3E}">
        <p14:creationId xmlns:p14="http://schemas.microsoft.com/office/powerpoint/2010/main" val="90893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December 21, 2023</a:t>
            </a:fld>
            <a:endParaRPr lang="en-US" dirty="0"/>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‹Nº›</a:t>
            </a:fld>
            <a:endParaRPr lang="en-US" dirty="0"/>
          </a:p>
        </p:txBody>
      </p:sp>
    </p:spTree>
    <p:extLst>
      <p:ext uri="{BB962C8B-B14F-4D97-AF65-F5344CB8AC3E}">
        <p14:creationId xmlns:p14="http://schemas.microsoft.com/office/powerpoint/2010/main" val="400013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‹Nº›</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December 21, 2023</a:t>
            </a:fld>
            <a:endParaRPr lang="en-US" dirty="0"/>
          </a:p>
        </p:txBody>
      </p:sp>
    </p:spTree>
    <p:extLst>
      <p:ext uri="{BB962C8B-B14F-4D97-AF65-F5344CB8AC3E}">
        <p14:creationId xmlns:p14="http://schemas.microsoft.com/office/powerpoint/2010/main" val="56168120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hf sldNum="0" hdr="0" ftr="0" dt="0"/>
  <p:txStyles>
    <p:titleStyle>
      <a:lvl1pPr algn="l" defTabSz="914400" rtl="0" eaLnBrk="1" latinLnBrk="0" hangingPunct="1">
        <a:lnSpc>
          <a:spcPct val="90000"/>
        </a:lnSpc>
        <a:spcBef>
          <a:spcPct val="0"/>
        </a:spcBef>
        <a:buNone/>
        <a:defRPr sz="28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Vídeo 1" descr="Moving Equations">
            <a:extLst>
              <a:ext uri="{FF2B5EF4-FFF2-40B4-BE49-F238E27FC236}">
                <a16:creationId xmlns:a16="http://schemas.microsoft.com/office/drawing/2014/main" id="{A54DDDE6-1481-45F6-CE68-9921CD004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16DF3447-390D-492D-6365-95A28044D01D}"/>
              </a:ext>
            </a:extLst>
          </p:cNvPr>
          <p:cNvSpPr txBox="1"/>
          <p:nvPr/>
        </p:nvSpPr>
        <p:spPr>
          <a:xfrm>
            <a:off x="900000" y="3438000"/>
            <a:ext cx="6170400" cy="2986300"/>
          </a:xfrm>
          <a:prstGeom prst="rect">
            <a:avLst/>
          </a:prstGeom>
        </p:spPr>
        <p:txBody>
          <a:bodyPr vert="horz" lIns="0" tIns="0" rIns="0" bIns="0" rtlCol="0" anchor="t">
            <a:normAutofit fontScale="92500"/>
          </a:bodyPr>
          <a:lstStyle/>
          <a:p>
            <a:pPr>
              <a:spcBef>
                <a:spcPct val="0"/>
              </a:spcBef>
              <a:spcAft>
                <a:spcPts val="600"/>
              </a:spcAft>
            </a:pPr>
            <a:r>
              <a:rPr lang="es-419" sz="6400" i="1" dirty="0">
                <a:solidFill>
                  <a:schemeClr val="tx2"/>
                </a:solidFill>
                <a:latin typeface="Aharoni" panose="02010803020104030203" pitchFamily="2" charset="-79"/>
                <a:ea typeface="+mj-ea"/>
                <a:cs typeface="Aharoni" panose="02010803020104030203" pitchFamily="2" charset="-79"/>
              </a:rPr>
              <a:t>Introducción</a:t>
            </a:r>
            <a:r>
              <a:rPr lang="en-US" sz="6400" i="1" dirty="0">
                <a:solidFill>
                  <a:schemeClr val="tx2"/>
                </a:solidFill>
                <a:latin typeface="Aharoni" panose="02010803020104030203" pitchFamily="2" charset="-79"/>
                <a:ea typeface="+mj-ea"/>
                <a:cs typeface="Aharoni" panose="02010803020104030203" pitchFamily="2" charset="-79"/>
              </a:rPr>
              <a:t> a Tensorflow para   Deep Learning</a:t>
            </a:r>
          </a:p>
        </p:txBody>
      </p:sp>
      <p:sp>
        <p:nvSpPr>
          <p:cNvPr id="7" name="Rectángulo 6">
            <a:extLst>
              <a:ext uri="{FF2B5EF4-FFF2-40B4-BE49-F238E27FC236}">
                <a16:creationId xmlns:a16="http://schemas.microsoft.com/office/drawing/2014/main" id="{268A497B-979C-D0A7-0961-55168166FA15}"/>
              </a:ext>
            </a:extLst>
          </p:cNvPr>
          <p:cNvSpPr/>
          <p:nvPr/>
        </p:nvSpPr>
        <p:spPr>
          <a:xfrm>
            <a:off x="7977581" y="4391399"/>
            <a:ext cx="2831313" cy="1255875"/>
          </a:xfrm>
          <a:prstGeom prst="rect">
            <a:avLst/>
          </a:prstGeom>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endParaRPr lang="es-MX" dirty="0"/>
          </a:p>
        </p:txBody>
      </p:sp>
      <p:pic>
        <p:nvPicPr>
          <p:cNvPr id="1026" name="Picture 2">
            <a:extLst>
              <a:ext uri="{FF2B5EF4-FFF2-40B4-BE49-F238E27FC236}">
                <a16:creationId xmlns:a16="http://schemas.microsoft.com/office/drawing/2014/main" id="{5E2ED9C7-BB3D-E003-6ED6-3678BB41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7581" y="4447125"/>
            <a:ext cx="270510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2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5" name="Rectangle 6152">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multithreading - Steps in Context Switching - Stack Overflow">
            <a:extLst>
              <a:ext uri="{FF2B5EF4-FFF2-40B4-BE49-F238E27FC236}">
                <a16:creationId xmlns:a16="http://schemas.microsoft.com/office/drawing/2014/main" id="{4045A40A-4A61-0EEB-9B85-DDAA8D92A5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29" r="1" b="15980"/>
          <a:stretch/>
        </p:blipFill>
        <p:spPr bwMode="auto">
          <a:xfrm>
            <a:off x="670856" y="442800"/>
            <a:ext cx="10850287" cy="59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67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2" name="Rectangle 6159">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E99DAD5B-6B62-28AC-ADD4-C8C9D0B2B7CB}"/>
              </a:ext>
            </a:extLst>
          </p:cNvPr>
          <p:cNvPicPr>
            <a:picLocks noChangeAspect="1"/>
          </p:cNvPicPr>
          <p:nvPr/>
        </p:nvPicPr>
        <p:blipFill rotWithShape="1">
          <a:blip r:embed="rId2"/>
          <a:srcRect t="8163"/>
          <a:stretch/>
        </p:blipFill>
        <p:spPr>
          <a:xfrm>
            <a:off x="20" y="11"/>
            <a:ext cx="12191980" cy="6857989"/>
          </a:xfrm>
          <a:prstGeom prst="rect">
            <a:avLst/>
          </a:prstGeom>
        </p:spPr>
      </p:pic>
    </p:spTree>
    <p:extLst>
      <p:ext uri="{BB962C8B-B14F-4D97-AF65-F5344CB8AC3E}">
        <p14:creationId xmlns:p14="http://schemas.microsoft.com/office/powerpoint/2010/main" val="342114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ídeo 1" descr="Moving Equations">
            <a:extLst>
              <a:ext uri="{FF2B5EF4-FFF2-40B4-BE49-F238E27FC236}">
                <a16:creationId xmlns:a16="http://schemas.microsoft.com/office/drawing/2014/main" id="{A54DDDE6-1481-45F6-CE68-9921CD004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16DF3447-390D-492D-6365-95A28044D01D}"/>
              </a:ext>
            </a:extLst>
          </p:cNvPr>
          <p:cNvSpPr txBox="1"/>
          <p:nvPr/>
        </p:nvSpPr>
        <p:spPr>
          <a:xfrm>
            <a:off x="900000" y="3438000"/>
            <a:ext cx="6170400" cy="2986300"/>
          </a:xfrm>
          <a:prstGeom prst="rect">
            <a:avLst/>
          </a:prstGeom>
        </p:spPr>
        <p:txBody>
          <a:bodyPr vert="horz" lIns="0" tIns="0" rIns="0" bIns="0" rtlCol="0" anchor="t">
            <a:normAutofit fontScale="92500"/>
          </a:bodyPr>
          <a:lstStyle/>
          <a:p>
            <a:pPr>
              <a:spcBef>
                <a:spcPct val="0"/>
              </a:spcBef>
              <a:spcAft>
                <a:spcPts val="600"/>
              </a:spcAft>
            </a:pPr>
            <a:r>
              <a:rPr lang="es-MX" sz="6400" i="1" dirty="0">
                <a:solidFill>
                  <a:schemeClr val="tx2"/>
                </a:solidFill>
                <a:latin typeface="Aharoni" panose="02010803020104030203" pitchFamily="2" charset="-79"/>
                <a:ea typeface="+mj-ea"/>
                <a:cs typeface="Aharoni" panose="02010803020104030203" pitchFamily="2" charset="-79"/>
              </a:rPr>
              <a:t>Bootstrap para clases desbalanceadas</a:t>
            </a:r>
            <a:endParaRPr lang="en-US" sz="6400" i="1" dirty="0">
              <a:solidFill>
                <a:schemeClr val="tx2"/>
              </a:solidFill>
              <a:latin typeface="Aharoni" panose="02010803020104030203" pitchFamily="2" charset="-79"/>
              <a:ea typeface="+mj-ea"/>
              <a:cs typeface="Aharoni" panose="02010803020104030203" pitchFamily="2" charset="-79"/>
            </a:endParaRPr>
          </a:p>
        </p:txBody>
      </p:sp>
      <p:sp>
        <p:nvSpPr>
          <p:cNvPr id="7" name="Rectángulo 6">
            <a:extLst>
              <a:ext uri="{FF2B5EF4-FFF2-40B4-BE49-F238E27FC236}">
                <a16:creationId xmlns:a16="http://schemas.microsoft.com/office/drawing/2014/main" id="{268A497B-979C-D0A7-0961-55168166FA15}"/>
              </a:ext>
            </a:extLst>
          </p:cNvPr>
          <p:cNvSpPr/>
          <p:nvPr/>
        </p:nvSpPr>
        <p:spPr>
          <a:xfrm>
            <a:off x="7977581" y="4391399"/>
            <a:ext cx="2831313" cy="1255875"/>
          </a:xfrm>
          <a:prstGeom prst="rect">
            <a:avLst/>
          </a:prstGeom>
          <a:effectLst>
            <a:softEdge rad="31750"/>
          </a:effectLst>
        </p:spPr>
        <p:style>
          <a:lnRef idx="2">
            <a:schemeClr val="dk1"/>
          </a:lnRef>
          <a:fillRef idx="1">
            <a:schemeClr val="lt1"/>
          </a:fillRef>
          <a:effectRef idx="0">
            <a:schemeClr val="dk1"/>
          </a:effectRef>
          <a:fontRef idx="minor">
            <a:schemeClr val="dk1"/>
          </a:fontRef>
        </p:style>
        <p:txBody>
          <a:bodyPr rtlCol="0" anchor="ctr"/>
          <a:lstStyle/>
          <a:p>
            <a:pPr algn="ctr"/>
            <a:endParaRPr lang="es-MX" dirty="0"/>
          </a:p>
        </p:txBody>
      </p:sp>
      <p:pic>
        <p:nvPicPr>
          <p:cNvPr id="1026" name="Picture 2">
            <a:extLst>
              <a:ext uri="{FF2B5EF4-FFF2-40B4-BE49-F238E27FC236}">
                <a16:creationId xmlns:a16="http://schemas.microsoft.com/office/drawing/2014/main" id="{5E2ED9C7-BB3D-E003-6ED6-3678BB4193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7581" y="4447125"/>
            <a:ext cx="270510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1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ome Tricks for Handling Imbalanced Dataset (Image Classification)">
            <a:extLst>
              <a:ext uri="{FF2B5EF4-FFF2-40B4-BE49-F238E27FC236}">
                <a16:creationId xmlns:a16="http://schemas.microsoft.com/office/drawing/2014/main" id="{E3759E13-B42F-1A33-D7ED-5F948B3CC9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04" r="2432"/>
          <a:stretch/>
        </p:blipFill>
        <p:spPr bwMode="auto">
          <a:xfrm>
            <a:off x="0" y="2498272"/>
            <a:ext cx="12192000" cy="43815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balance Dataset and How to Handle it in Classification Problem">
            <a:extLst>
              <a:ext uri="{FF2B5EF4-FFF2-40B4-BE49-F238E27FC236}">
                <a16:creationId xmlns:a16="http://schemas.microsoft.com/office/drawing/2014/main" id="{34771632-5B88-139F-9916-C8A2593C3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25371" cy="24988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Why Is Imbalanced Classification Difficult? - MachineLearningMastery.com">
            <a:extLst>
              <a:ext uri="{FF2B5EF4-FFF2-40B4-BE49-F238E27FC236}">
                <a16:creationId xmlns:a16="http://schemas.microsoft.com/office/drawing/2014/main" id="{F9D27C4F-9791-0E2E-2CCA-E5F291B0B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0971" y="0"/>
            <a:ext cx="3331029" cy="2498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5180307-1B80-A7D7-DB15-460190C21231}"/>
              </a:ext>
            </a:extLst>
          </p:cNvPr>
          <p:cNvSpPr/>
          <p:nvPr/>
        </p:nvSpPr>
        <p:spPr>
          <a:xfrm>
            <a:off x="3425372" y="-1"/>
            <a:ext cx="5435600" cy="24982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4800" b="1" dirty="0"/>
              <a:t>Clases Desbalanceadas</a:t>
            </a:r>
            <a:endParaRPr lang="es-419" sz="4800" b="1" dirty="0"/>
          </a:p>
        </p:txBody>
      </p:sp>
    </p:spTree>
    <p:extLst>
      <p:ext uri="{BB962C8B-B14F-4D97-AF65-F5344CB8AC3E}">
        <p14:creationId xmlns:p14="http://schemas.microsoft.com/office/powerpoint/2010/main" val="319649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2A6A41AD-B3AC-47B3-BC30-A29086AF2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3" name="Straight Connector 10252">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Google Shape;507;p28">
            <a:extLst>
              <a:ext uri="{FF2B5EF4-FFF2-40B4-BE49-F238E27FC236}">
                <a16:creationId xmlns:a16="http://schemas.microsoft.com/office/drawing/2014/main" id="{0574D345-8BD6-6D2C-AFED-6F5D036317CC}"/>
              </a:ext>
            </a:extLst>
          </p:cNvPr>
          <p:cNvSpPr txBox="1">
            <a:spLocks/>
          </p:cNvSpPr>
          <p:nvPr/>
        </p:nvSpPr>
        <p:spPr>
          <a:xfrm>
            <a:off x="139448" y="957947"/>
            <a:ext cx="3761040" cy="4992853"/>
          </a:xfrm>
          <a:prstGeom prst="rect">
            <a:avLst/>
          </a:prstGeom>
        </p:spPr>
        <p:txBody>
          <a:bodyPr spcFirstLastPara="1" vert="horz" wrap="square" lIns="0" tIns="0" rIns="91440" bIns="0" rtlCol="0" anchorCtr="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s-419" sz="2800" dirty="0">
                <a:effectLst/>
              </a:rPr>
              <a:t>Naturaleza de los datos </a:t>
            </a:r>
          </a:p>
          <a:p>
            <a:pPr marL="0"/>
            <a:r>
              <a:rPr lang="es-419" sz="2800" dirty="0">
                <a:effectLst/>
              </a:rPr>
              <a:t>Sesgos en la recolección de datos </a:t>
            </a:r>
          </a:p>
          <a:p>
            <a:pPr marL="0"/>
            <a:r>
              <a:rPr lang="es-419" sz="2800" dirty="0">
                <a:effectLst/>
              </a:rPr>
              <a:t>Datos insuficientes</a:t>
            </a:r>
          </a:p>
          <a:p>
            <a:pPr marL="0"/>
            <a:endParaRPr lang="es-419" dirty="0"/>
          </a:p>
        </p:txBody>
      </p:sp>
      <p:pic>
        <p:nvPicPr>
          <p:cNvPr id="10246" name="Picture 6" descr="Datos insuficientes Imágenes recortadas de stock - Alamy">
            <a:extLst>
              <a:ext uri="{FF2B5EF4-FFF2-40B4-BE49-F238E27FC236}">
                <a16:creationId xmlns:a16="http://schemas.microsoft.com/office/drawing/2014/main" id="{3518700A-D248-F121-BBF9-2B6D8ED0BE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9" r="12606"/>
          <a:stretch/>
        </p:blipFill>
        <p:spPr bwMode="auto">
          <a:xfrm>
            <a:off x="4367213" y="450001"/>
            <a:ext cx="3597022" cy="5508002"/>
          </a:xfrm>
          <a:custGeom>
            <a:avLst/>
            <a:gdLst/>
            <a:ahLst/>
            <a:cxnLst/>
            <a:rect l="l" t="t" r="r" b="b"/>
            <a:pathLst>
              <a:path w="3597022" h="5508002">
                <a:moveTo>
                  <a:pt x="0" y="0"/>
                </a:moveTo>
                <a:lnTo>
                  <a:pt x="3597022" y="0"/>
                </a:lnTo>
                <a:lnTo>
                  <a:pt x="3597022" y="5508002"/>
                </a:lnTo>
                <a:lnTo>
                  <a:pt x="0" y="5508002"/>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0244" name="Picture 4" descr="Concepto, naturaleza e importancia de la información. | Wen">
            <a:extLst>
              <a:ext uri="{FF2B5EF4-FFF2-40B4-BE49-F238E27FC236}">
                <a16:creationId xmlns:a16="http://schemas.microsoft.com/office/drawing/2014/main" id="{50B3455B-36C3-577D-875D-B16208A1F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5"/>
          <a:stretch/>
        </p:blipFill>
        <p:spPr bwMode="auto">
          <a:xfrm>
            <a:off x="8144235" y="450001"/>
            <a:ext cx="3597022" cy="2664000"/>
          </a:xfrm>
          <a:custGeom>
            <a:avLst/>
            <a:gdLst/>
            <a:ahLst/>
            <a:cxnLst/>
            <a:rect l="l" t="t" r="r" b="b"/>
            <a:pathLst>
              <a:path w="3597022" h="2664000">
                <a:moveTo>
                  <a:pt x="0" y="0"/>
                </a:moveTo>
                <a:lnTo>
                  <a:pt x="3597022" y="0"/>
                </a:lnTo>
                <a:lnTo>
                  <a:pt x="3597022" y="2664000"/>
                </a:lnTo>
                <a:lnTo>
                  <a:pt x="0" y="2664000"/>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Sociedad y empresa - Empresa: El enemigo invisible: Cómo los sesgos  cognitivos afectan la toma de decisiones en tu empresa y cómo superarlos |  Fundación Formación y Futuro">
            <a:extLst>
              <a:ext uri="{FF2B5EF4-FFF2-40B4-BE49-F238E27FC236}">
                <a16:creationId xmlns:a16="http://schemas.microsoft.com/office/drawing/2014/main" id="{F191CAAA-C85A-C763-44A5-EAFD6DCEC2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83" r="14517" b="-1"/>
          <a:stretch/>
        </p:blipFill>
        <p:spPr bwMode="auto">
          <a:xfrm>
            <a:off x="8144235" y="3294001"/>
            <a:ext cx="3597022" cy="2664002"/>
          </a:xfrm>
          <a:custGeom>
            <a:avLst/>
            <a:gdLst/>
            <a:ahLst/>
            <a:cxnLst/>
            <a:rect l="l" t="t" r="r" b="b"/>
            <a:pathLst>
              <a:path w="3597022" h="2664002">
                <a:moveTo>
                  <a:pt x="0" y="0"/>
                </a:moveTo>
                <a:lnTo>
                  <a:pt x="3597022" y="0"/>
                </a:lnTo>
                <a:lnTo>
                  <a:pt x="3597022" y="2664002"/>
                </a:lnTo>
                <a:lnTo>
                  <a:pt x="0" y="2664002"/>
                </a:lnTo>
                <a:lnTo>
                  <a:pt x="0" y="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357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Overfitting and underfitting in machine learning | SuperAnnotate">
            <a:extLst>
              <a:ext uri="{FF2B5EF4-FFF2-40B4-BE49-F238E27FC236}">
                <a16:creationId xmlns:a16="http://schemas.microsoft.com/office/drawing/2014/main" id="{F7686FA4-5EEE-C97D-FF44-2E7344B2D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70" t="21164" r="8537" b="22540"/>
          <a:stretch/>
        </p:blipFill>
        <p:spPr bwMode="auto">
          <a:xfrm>
            <a:off x="5021942" y="3731384"/>
            <a:ext cx="7170057" cy="31266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ccuracy of machine learning algorithm versus the training size. | Download  Scientific Diagram">
            <a:extLst>
              <a:ext uri="{FF2B5EF4-FFF2-40B4-BE49-F238E27FC236}">
                <a16:creationId xmlns:a16="http://schemas.microsoft.com/office/drawing/2014/main" id="{B08B9EC4-A3C9-B046-33C5-D78F60DC6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42" y="0"/>
            <a:ext cx="7170058" cy="367781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07;p28">
            <a:extLst>
              <a:ext uri="{FF2B5EF4-FFF2-40B4-BE49-F238E27FC236}">
                <a16:creationId xmlns:a16="http://schemas.microsoft.com/office/drawing/2014/main" id="{45635F15-AAD5-775D-6D16-870C196370CC}"/>
              </a:ext>
            </a:extLst>
          </p:cNvPr>
          <p:cNvSpPr txBox="1">
            <a:spLocks/>
          </p:cNvSpPr>
          <p:nvPr/>
        </p:nvSpPr>
        <p:spPr>
          <a:xfrm>
            <a:off x="603906" y="2046518"/>
            <a:ext cx="3761040" cy="4992853"/>
          </a:xfrm>
          <a:prstGeom prst="rect">
            <a:avLst/>
          </a:prstGeom>
        </p:spPr>
        <p:txBody>
          <a:bodyPr spcFirstLastPara="1" vert="horz" wrap="square" lIns="0" tIns="0" rIns="91440" bIns="0" rtlCol="0" anchorCtr="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s-419" sz="2800" dirty="0">
                <a:effectLst/>
              </a:rPr>
              <a:t>Precisión del modelo impreciso</a:t>
            </a:r>
          </a:p>
          <a:p>
            <a:pPr marL="0"/>
            <a:r>
              <a:rPr lang="es-419" sz="2800" dirty="0" err="1"/>
              <a:t>Overfitting</a:t>
            </a:r>
            <a:r>
              <a:rPr lang="es-419" sz="2800" dirty="0">
                <a:effectLst/>
              </a:rPr>
              <a:t> </a:t>
            </a:r>
          </a:p>
          <a:p>
            <a:pPr marL="0"/>
            <a:r>
              <a:rPr lang="es-419" sz="2800" dirty="0" err="1">
                <a:effectLst/>
              </a:rPr>
              <a:t>Underfitting</a:t>
            </a:r>
            <a:endParaRPr lang="es-419" sz="2800" dirty="0">
              <a:effectLst/>
            </a:endParaRPr>
          </a:p>
          <a:p>
            <a:pPr marL="0"/>
            <a:endParaRPr lang="es-419" dirty="0"/>
          </a:p>
        </p:txBody>
      </p:sp>
    </p:spTree>
    <p:extLst>
      <p:ext uri="{BB962C8B-B14F-4D97-AF65-F5344CB8AC3E}">
        <p14:creationId xmlns:p14="http://schemas.microsoft.com/office/powerpoint/2010/main" val="183801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ctr"/>
            <a:r>
              <a:rPr lang="es-MX" sz="4800" dirty="0"/>
              <a:t>Regresión logística</a:t>
            </a:r>
            <a:br>
              <a:rPr lang="es-MX" dirty="0"/>
            </a:br>
            <a:br>
              <a:rPr lang="es-MX" dirty="0"/>
            </a:br>
            <a:br>
              <a:rPr lang="es-MX" dirty="0"/>
            </a:br>
            <a:r>
              <a:rPr lang="es-MX" dirty="0"/>
              <a:t>Es un método estadístico para predecir clases binarias.</a:t>
            </a:r>
            <a:br>
              <a:rPr lang="es-MX" dirty="0"/>
            </a:br>
            <a:br>
              <a:rPr lang="es-MX" dirty="0"/>
            </a:br>
            <a:r>
              <a:rPr lang="es-MX" dirty="0"/>
              <a:t>Este es uno de los modelos simples más utilizados en Clasificación ya que toma variables independientes y mide la probabilidad de que suceda un evento o no</a:t>
            </a:r>
            <a:endParaRPr lang="es-419" dirty="0"/>
          </a:p>
        </p:txBody>
      </p:sp>
      <p:pic>
        <p:nvPicPr>
          <p:cNvPr id="1026" name="Picture 2" descr="¿Qué es la regresión logística? - DataScientest">
            <a:extLst>
              <a:ext uri="{FF2B5EF4-FFF2-40B4-BE49-F238E27FC236}">
                <a16:creationId xmlns:a16="http://schemas.microsoft.com/office/drawing/2014/main" id="{EF08DB3A-4D0D-FA5A-F22A-EC00E99E3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789" y="4076767"/>
            <a:ext cx="4868174" cy="26717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a función sigmoide - YouTube">
            <a:extLst>
              <a:ext uri="{FF2B5EF4-FFF2-40B4-BE49-F238E27FC236}">
                <a16:creationId xmlns:a16="http://schemas.microsoft.com/office/drawing/2014/main" id="{DE16E11A-B54F-7D7D-730D-36ADE00529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23" t="43128" r="16851" b="13384"/>
          <a:stretch/>
        </p:blipFill>
        <p:spPr bwMode="auto">
          <a:xfrm>
            <a:off x="1205037" y="4076766"/>
            <a:ext cx="4868175" cy="267179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2B0E910-BEE4-302E-8F6C-04D5BE3B1509}"/>
              </a:ext>
            </a:extLst>
          </p:cNvPr>
          <p:cNvSpPr txBox="1"/>
          <p:nvPr/>
        </p:nvSpPr>
        <p:spPr>
          <a:xfrm>
            <a:off x="2355269" y="6163788"/>
            <a:ext cx="2567709" cy="369332"/>
          </a:xfrm>
          <a:prstGeom prst="rect">
            <a:avLst/>
          </a:prstGeom>
          <a:noFill/>
        </p:spPr>
        <p:txBody>
          <a:bodyPr wrap="square" rtlCol="0">
            <a:spAutoFit/>
          </a:bodyPr>
          <a:lstStyle/>
          <a:p>
            <a:pPr algn="ctr"/>
            <a:r>
              <a:rPr lang="es-MX" dirty="0">
                <a:solidFill>
                  <a:schemeClr val="bg1"/>
                </a:solidFill>
              </a:rPr>
              <a:t>Función de Sigmund</a:t>
            </a:r>
          </a:p>
        </p:txBody>
      </p:sp>
    </p:spTree>
    <p:extLst>
      <p:ext uri="{BB962C8B-B14F-4D97-AF65-F5344CB8AC3E}">
        <p14:creationId xmlns:p14="http://schemas.microsoft.com/office/powerpoint/2010/main" val="342985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3395D-0E6D-3DB4-1AB3-40B53A928D74}"/>
              </a:ext>
            </a:extLst>
          </p:cNvPr>
          <p:cNvSpPr>
            <a:spLocks noGrp="1"/>
          </p:cNvSpPr>
          <p:nvPr>
            <p:ph type="ctrTitle"/>
          </p:nvPr>
        </p:nvSpPr>
        <p:spPr>
          <a:xfrm>
            <a:off x="448056" y="275772"/>
            <a:ext cx="11292840" cy="917738"/>
          </a:xfrm>
        </p:spPr>
        <p:txBody>
          <a:bodyPr/>
          <a:lstStyle/>
          <a:p>
            <a:pPr algn="ctr"/>
            <a:r>
              <a:rPr lang="es-MX" dirty="0"/>
              <a:t>Algoritmos de ensamble</a:t>
            </a:r>
            <a:endParaRPr lang="es-419" dirty="0"/>
          </a:p>
        </p:txBody>
      </p:sp>
      <p:sp>
        <p:nvSpPr>
          <p:cNvPr id="4" name="Título 1">
            <a:extLst>
              <a:ext uri="{FF2B5EF4-FFF2-40B4-BE49-F238E27FC236}">
                <a16:creationId xmlns:a16="http://schemas.microsoft.com/office/drawing/2014/main" id="{5076AD12-B673-8478-2D54-E816217D63E6}"/>
              </a:ext>
            </a:extLst>
          </p:cNvPr>
          <p:cNvSpPr txBox="1">
            <a:spLocks/>
          </p:cNvSpPr>
          <p:nvPr/>
        </p:nvSpPr>
        <p:spPr>
          <a:xfrm>
            <a:off x="448056" y="3287486"/>
            <a:ext cx="11292840" cy="917738"/>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400" i="1" kern="1200">
                <a:solidFill>
                  <a:schemeClr val="tx2"/>
                </a:solidFill>
                <a:latin typeface="+mj-lt"/>
                <a:ea typeface="+mj-ea"/>
                <a:cs typeface="+mj-cs"/>
              </a:defRPr>
            </a:lvl1pPr>
          </a:lstStyle>
          <a:p>
            <a:pPr algn="ctr"/>
            <a:r>
              <a:rPr lang="es-MX" dirty="0" err="1"/>
              <a:t>Bagging</a:t>
            </a:r>
            <a:r>
              <a:rPr lang="es-MX" dirty="0"/>
              <a:t>                       </a:t>
            </a:r>
            <a:r>
              <a:rPr lang="es-MX" dirty="0" err="1"/>
              <a:t>Boosting</a:t>
            </a:r>
            <a:endParaRPr lang="es-419" dirty="0"/>
          </a:p>
        </p:txBody>
      </p:sp>
      <p:sp>
        <p:nvSpPr>
          <p:cNvPr id="3" name="Título 1">
            <a:extLst>
              <a:ext uri="{FF2B5EF4-FFF2-40B4-BE49-F238E27FC236}">
                <a16:creationId xmlns:a16="http://schemas.microsoft.com/office/drawing/2014/main" id="{088C1479-193B-2473-9FE1-E6DD530E228E}"/>
              </a:ext>
            </a:extLst>
          </p:cNvPr>
          <p:cNvSpPr txBox="1">
            <a:spLocks/>
          </p:cNvSpPr>
          <p:nvPr/>
        </p:nvSpPr>
        <p:spPr>
          <a:xfrm>
            <a:off x="448056" y="4137234"/>
            <a:ext cx="11292840" cy="917738"/>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400" i="1" kern="1200">
                <a:solidFill>
                  <a:schemeClr val="tx2"/>
                </a:solidFill>
                <a:latin typeface="+mj-lt"/>
                <a:ea typeface="+mj-ea"/>
                <a:cs typeface="+mj-cs"/>
              </a:defRPr>
            </a:lvl1pPr>
          </a:lstStyle>
          <a:p>
            <a:pPr algn="ctr"/>
            <a:r>
              <a:rPr lang="es-MX" dirty="0" err="1"/>
              <a:t>Stacking</a:t>
            </a:r>
            <a:endParaRPr lang="es-419" dirty="0"/>
          </a:p>
        </p:txBody>
      </p:sp>
    </p:spTree>
    <p:extLst>
      <p:ext uri="{BB962C8B-B14F-4D97-AF65-F5344CB8AC3E}">
        <p14:creationId xmlns:p14="http://schemas.microsoft.com/office/powerpoint/2010/main" val="1064409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Equipo Multidisciplinario | Fomento de Ideas y Soluciones - IOE">
            <a:extLst>
              <a:ext uri="{FF2B5EF4-FFF2-40B4-BE49-F238E27FC236}">
                <a16:creationId xmlns:a16="http://schemas.microsoft.com/office/drawing/2014/main" id="{23859533-9D60-F04D-C568-B46AE916DC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14716"/>
            <a:ext cx="10668000" cy="5143284"/>
          </a:xfrm>
          <a:prstGeom prst="rect">
            <a:avLst/>
          </a:prstGeom>
          <a:noFill/>
          <a:ln>
            <a:noFill/>
          </a:ln>
        </p:spPr>
      </p:pic>
    </p:spTree>
    <p:extLst>
      <p:ext uri="{BB962C8B-B14F-4D97-AF65-F5344CB8AC3E}">
        <p14:creationId xmlns:p14="http://schemas.microsoft.com/office/powerpoint/2010/main" val="89975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just"/>
            <a:r>
              <a:rPr lang="es-MX" sz="4800" dirty="0" err="1"/>
              <a:t>Bagging</a:t>
            </a:r>
            <a:br>
              <a:rPr lang="es-MX" dirty="0"/>
            </a:br>
            <a:br>
              <a:rPr lang="es-MX" dirty="0"/>
            </a:br>
            <a:br>
              <a:rPr lang="es-MX" dirty="0"/>
            </a:br>
            <a:br>
              <a:rPr lang="es-MX" dirty="0"/>
            </a:br>
            <a:r>
              <a:rPr lang="es-MX" dirty="0" err="1"/>
              <a:t>Bagging</a:t>
            </a:r>
            <a:r>
              <a:rPr lang="es-MX" dirty="0"/>
              <a:t> es el equipo de trabajo y estamos trabajando al mismo tiempo</a:t>
            </a:r>
            <a:br>
              <a:rPr lang="es-MX" dirty="0"/>
            </a:br>
            <a:br>
              <a:rPr lang="es-MX" dirty="0"/>
            </a:br>
            <a:r>
              <a:rPr lang="es-MX" dirty="0" err="1"/>
              <a:t>Bagging</a:t>
            </a:r>
            <a:r>
              <a:rPr lang="es-MX" dirty="0"/>
              <a:t> es una palabra que esta compuesta por </a:t>
            </a:r>
            <a:r>
              <a:rPr lang="es-MX" dirty="0" err="1"/>
              <a:t>Boostrap</a:t>
            </a:r>
            <a:r>
              <a:rPr lang="es-MX" dirty="0"/>
              <a:t> y </a:t>
            </a:r>
            <a:r>
              <a:rPr lang="es-MX" dirty="0" err="1"/>
              <a:t>Agreggation</a:t>
            </a:r>
            <a:r>
              <a:rPr lang="es-MX" dirty="0"/>
              <a:t>.</a:t>
            </a:r>
            <a:endParaRPr lang="es-419" dirty="0"/>
          </a:p>
        </p:txBody>
      </p:sp>
      <p:pic>
        <p:nvPicPr>
          <p:cNvPr id="3" name="Imagen 2">
            <a:extLst>
              <a:ext uri="{FF2B5EF4-FFF2-40B4-BE49-F238E27FC236}">
                <a16:creationId xmlns:a16="http://schemas.microsoft.com/office/drawing/2014/main" id="{692E2074-8E49-0CE6-751C-A90C0A3D5EF3}"/>
              </a:ext>
            </a:extLst>
          </p:cNvPr>
          <p:cNvPicPr>
            <a:picLocks noChangeAspect="1"/>
          </p:cNvPicPr>
          <p:nvPr/>
        </p:nvPicPr>
        <p:blipFill>
          <a:blip r:embed="rId2"/>
          <a:stretch>
            <a:fillRect/>
          </a:stretch>
        </p:blipFill>
        <p:spPr>
          <a:xfrm>
            <a:off x="3465761" y="3736382"/>
            <a:ext cx="5275717" cy="3121618"/>
          </a:xfrm>
          <a:prstGeom prst="rect">
            <a:avLst/>
          </a:prstGeom>
        </p:spPr>
      </p:pic>
    </p:spTree>
    <p:extLst>
      <p:ext uri="{BB962C8B-B14F-4D97-AF65-F5344CB8AC3E}">
        <p14:creationId xmlns:p14="http://schemas.microsoft.com/office/powerpoint/2010/main" val="69128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lgn="just">
              <a:buNone/>
            </a:pPr>
            <a:r>
              <a:rPr lang="en" dirty="0">
                <a:solidFill>
                  <a:srgbClr val="FFFFFF"/>
                </a:solidFill>
              </a:rPr>
              <a:t>Una neurona es una unidad compuesta por celulas que permite enviar estimular que envia señales alrededor del cuerpo, con conjunto de ellas forman una red nueroanl que se encargar de móver partes especificar del cuerpo y control otras cuestiones.</a:t>
            </a:r>
            <a:endParaRPr dirty="0">
              <a:solidFill>
                <a:srgbClr val="FFFFFF"/>
              </a:solidFill>
            </a:endParaRPr>
          </a:p>
        </p:txBody>
      </p:sp>
      <p:sp>
        <p:nvSpPr>
          <p:cNvPr id="508" name="Google Shape;508;p28"/>
          <p:cNvSpPr txBox="1">
            <a:spLocks noGrp="1"/>
          </p:cNvSpPr>
          <p:nvPr>
            <p:ph type="ctrTitle"/>
          </p:nvPr>
        </p:nvSpPr>
        <p:spPr>
          <a:xfrm>
            <a:off x="825100" y="548900"/>
            <a:ext cx="5154786" cy="770400"/>
          </a:xfrm>
          <a:prstGeom prst="rect">
            <a:avLst/>
          </a:prstGeom>
        </p:spPr>
        <p:txBody>
          <a:bodyPr spcFirstLastPara="1" vert="horz" wrap="square" lIns="121900" tIns="121900" rIns="121900" bIns="121900" rtlCol="0" anchor="b" anchorCtr="0">
            <a:noAutofit/>
          </a:bodyPr>
          <a:lstStyle/>
          <a:p>
            <a:r>
              <a:rPr lang="en" dirty="0"/>
              <a:t>Que es una neurona</a:t>
            </a:r>
            <a:endParaRPr dirty="0"/>
          </a:p>
        </p:txBody>
      </p:sp>
      <p:grpSp>
        <p:nvGrpSpPr>
          <p:cNvPr id="509" name="Google Shape;509;p28"/>
          <p:cNvGrpSpPr/>
          <p:nvPr/>
        </p:nvGrpSpPr>
        <p:grpSpPr>
          <a:xfrm>
            <a:off x="6446215" y="1319310"/>
            <a:ext cx="3801923" cy="4285317"/>
            <a:chOff x="2501950" y="1507050"/>
            <a:chExt cx="2392350" cy="2696525"/>
          </a:xfrm>
        </p:grpSpPr>
        <p:sp>
          <p:nvSpPr>
            <p:cNvPr id="510" name="Google Shape;510;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121900" tIns="121900" rIns="121900" bIns="121900" anchor="ctr" anchorCtr="0">
              <a:noAutofit/>
            </a:bodyPr>
            <a:lstStyle/>
            <a:p>
              <a:endParaRPr sz="2400" dirty="0"/>
            </a:p>
          </p:txBody>
        </p:sp>
        <p:sp>
          <p:nvSpPr>
            <p:cNvPr id="511" name="Google Shape;511;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121900" tIns="121900" rIns="121900" bIns="121900" anchor="ctr" anchorCtr="0">
              <a:noAutofit/>
            </a:bodyPr>
            <a:lstStyle/>
            <a:p>
              <a:endParaRPr sz="2400" dirty="0"/>
            </a:p>
          </p:txBody>
        </p:sp>
        <p:sp>
          <p:nvSpPr>
            <p:cNvPr id="512" name="Google Shape;512;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121900" tIns="121900" rIns="121900" bIns="121900" anchor="ctr" anchorCtr="0">
              <a:noAutofit/>
            </a:bodyPr>
            <a:lstStyle/>
            <a:p>
              <a:endParaRPr sz="2400" dirty="0"/>
            </a:p>
          </p:txBody>
        </p:sp>
        <p:sp>
          <p:nvSpPr>
            <p:cNvPr id="513" name="Google Shape;513;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4" name="Google Shape;514;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5" name="Google Shape;515;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6" name="Google Shape;516;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7" name="Google Shape;517;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8" name="Google Shape;518;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19" name="Google Shape;519;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0" name="Google Shape;520;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1" name="Google Shape;521;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2" name="Google Shape;522;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3" name="Google Shape;523;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4" name="Google Shape;524;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5" name="Google Shape;525;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6" name="Google Shape;526;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7" name="Google Shape;527;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sp>
          <p:nvSpPr>
            <p:cNvPr id="528" name="Google Shape;528;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121900" tIns="121900" rIns="121900" bIns="121900" anchor="ctr" anchorCtr="0">
              <a:noAutofit/>
            </a:bodyPr>
            <a:lstStyle/>
            <a:p>
              <a:endParaRPr sz="2400" dirty="0"/>
            </a:p>
          </p:txBody>
        </p:sp>
      </p:grpSp>
      <p:grpSp>
        <p:nvGrpSpPr>
          <p:cNvPr id="529" name="Google Shape;529;p28"/>
          <p:cNvGrpSpPr/>
          <p:nvPr/>
        </p:nvGrpSpPr>
        <p:grpSpPr>
          <a:xfrm>
            <a:off x="10248140" y="-635000"/>
            <a:ext cx="3055009" cy="3896400"/>
            <a:chOff x="4882900" y="-64350"/>
            <a:chExt cx="2493750" cy="2922300"/>
          </a:xfrm>
        </p:grpSpPr>
        <p:sp>
          <p:nvSpPr>
            <p:cNvPr id="530" name="Google Shape;530;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31" name="Google Shape;531;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32" name="Google Shape;532;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33" name="Google Shape;533;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534" name="Google Shape;534;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pic>
        <p:nvPicPr>
          <p:cNvPr id="2" name="Imagen 1" descr="Imagen que contiene bicicleta, parado, viendo, cara&#10;&#10;Descripción generada automáticamente">
            <a:extLst>
              <a:ext uri="{FF2B5EF4-FFF2-40B4-BE49-F238E27FC236}">
                <a16:creationId xmlns:a16="http://schemas.microsoft.com/office/drawing/2014/main" id="{061E28A2-4B99-FDC9-7C92-99595CA46CE1}"/>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970379" y="1488083"/>
            <a:ext cx="3135367" cy="3938037"/>
          </a:xfrm>
          <a:prstGeom prst="rect">
            <a:avLst/>
          </a:prstGeom>
          <a:noFill/>
          <a:ln>
            <a:noFill/>
          </a:ln>
          <a:effectLst>
            <a:softEdge rad="1778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just"/>
            <a:r>
              <a:rPr lang="es-MX" sz="4800" dirty="0"/>
              <a:t>KNN</a:t>
            </a:r>
            <a:br>
              <a:rPr lang="es-MX" dirty="0"/>
            </a:br>
            <a:br>
              <a:rPr lang="es-MX" dirty="0"/>
            </a:br>
            <a:br>
              <a:rPr lang="es-MX" dirty="0"/>
            </a:br>
            <a:br>
              <a:rPr lang="es-MX" dirty="0"/>
            </a:br>
            <a:r>
              <a:rPr lang="es-MX" dirty="0"/>
              <a:t>El algoritmo KNN (K-</a:t>
            </a:r>
            <a:r>
              <a:rPr lang="es-MX" dirty="0" err="1"/>
              <a:t>Nearest</a:t>
            </a:r>
            <a:r>
              <a:rPr lang="es-MX" dirty="0"/>
              <a:t> </a:t>
            </a:r>
            <a:r>
              <a:rPr lang="es-MX" dirty="0" err="1"/>
              <a:t>Neighbors</a:t>
            </a:r>
            <a:r>
              <a:rPr lang="es-MX" dirty="0"/>
              <a:t>) es un modelo de clasificación de aprendizaje supervisado no paramétrico que se utiliza para hacer predicciones sobre la agrupación de un punto de datos individual.</a:t>
            </a:r>
            <a:endParaRPr lang="es-419" dirty="0"/>
          </a:p>
        </p:txBody>
      </p:sp>
      <p:sp>
        <p:nvSpPr>
          <p:cNvPr id="4" name="Rectángulo 3">
            <a:extLst>
              <a:ext uri="{FF2B5EF4-FFF2-40B4-BE49-F238E27FC236}">
                <a16:creationId xmlns:a16="http://schemas.microsoft.com/office/drawing/2014/main" id="{7C2014CE-29FE-B526-21D9-8AC98E1815A6}"/>
              </a:ext>
            </a:extLst>
          </p:cNvPr>
          <p:cNvSpPr/>
          <p:nvPr/>
        </p:nvSpPr>
        <p:spPr>
          <a:xfrm>
            <a:off x="1490871" y="3661519"/>
            <a:ext cx="9210258" cy="29360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419" dirty="0"/>
          </a:p>
        </p:txBody>
      </p:sp>
      <p:pic>
        <p:nvPicPr>
          <p:cNvPr id="12290" name="Picture 2" descr="Qué es KNN? | IBM">
            <a:extLst>
              <a:ext uri="{FF2B5EF4-FFF2-40B4-BE49-F238E27FC236}">
                <a16:creationId xmlns:a16="http://schemas.microsoft.com/office/drawing/2014/main" id="{92E6BDCC-24C1-3294-8001-6AC5F5F52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542" y="2691628"/>
            <a:ext cx="8668155" cy="487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just"/>
            <a:r>
              <a:rPr lang="es-MX" sz="4800" dirty="0" err="1"/>
              <a:t>Boosting</a:t>
            </a:r>
            <a:br>
              <a:rPr lang="es-MX" dirty="0"/>
            </a:br>
            <a:br>
              <a:rPr lang="es-MX" dirty="0"/>
            </a:br>
            <a:br>
              <a:rPr lang="es-MX" dirty="0"/>
            </a:br>
            <a:br>
              <a:rPr lang="es-MX" dirty="0"/>
            </a:br>
            <a:r>
              <a:rPr lang="es-MX" dirty="0" err="1"/>
              <a:t>Boosting</a:t>
            </a:r>
            <a:r>
              <a:rPr lang="es-MX" dirty="0"/>
              <a:t> es el equipo de trabajo, pero con la </a:t>
            </a:r>
            <a:r>
              <a:rPr lang="es-MX" dirty="0" err="1"/>
              <a:t>particuladiad</a:t>
            </a:r>
            <a:r>
              <a:rPr lang="es-MX" dirty="0"/>
              <a:t> de que tenemos una línea de trabajo en donde se va perfeccionando con cada persona.</a:t>
            </a:r>
            <a:br>
              <a:rPr lang="es-MX" dirty="0"/>
            </a:br>
            <a:endParaRPr lang="es-419" dirty="0"/>
          </a:p>
        </p:txBody>
      </p:sp>
      <p:pic>
        <p:nvPicPr>
          <p:cNvPr id="13314" name="Picture 2" descr="Boosting in Machine Learning | Boosting and AdaBoost - GeeksforGeeks">
            <a:extLst>
              <a:ext uri="{FF2B5EF4-FFF2-40B4-BE49-F238E27FC236}">
                <a16:creationId xmlns:a16="http://schemas.microsoft.com/office/drawing/2014/main" id="{5A368AAF-817C-9FE9-1CF3-3CD793538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210" y="3744686"/>
            <a:ext cx="5549580" cy="311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146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just"/>
            <a:r>
              <a:rPr lang="es-MX" sz="4800" dirty="0" err="1"/>
              <a:t>AdaBoost</a:t>
            </a:r>
            <a:br>
              <a:rPr lang="es-MX" dirty="0"/>
            </a:br>
            <a:br>
              <a:rPr lang="es-MX" dirty="0"/>
            </a:br>
            <a:br>
              <a:rPr lang="es-MX" dirty="0"/>
            </a:br>
            <a:br>
              <a:rPr lang="es-MX" dirty="0"/>
            </a:br>
            <a:r>
              <a:rPr lang="es-MX" dirty="0" err="1"/>
              <a:t>AdaBoost</a:t>
            </a:r>
            <a:r>
              <a:rPr lang="es-MX" dirty="0"/>
              <a:t> es uno de los métodos más utilizados para aplicar </a:t>
            </a:r>
            <a:r>
              <a:rPr lang="es-MX" dirty="0" err="1"/>
              <a:t>boosting</a:t>
            </a:r>
            <a:r>
              <a:rPr lang="es-MX" dirty="0"/>
              <a:t> en nuestros modelos, también existen alternativas muy buenas y que, dependiendo de la necesidad de modificar variables, podríamos utilizar </a:t>
            </a:r>
            <a:r>
              <a:rPr lang="es-MX" dirty="0" err="1"/>
              <a:t>XGBoost</a:t>
            </a:r>
            <a:r>
              <a:rPr lang="es-MX" dirty="0"/>
              <a:t>.     .</a:t>
            </a:r>
            <a:br>
              <a:rPr lang="es-MX" dirty="0"/>
            </a:br>
            <a:endParaRPr lang="es-419" dirty="0"/>
          </a:p>
        </p:txBody>
      </p:sp>
      <p:pic>
        <p:nvPicPr>
          <p:cNvPr id="13314" name="Picture 2" descr="Boosting in Machine Learning | Boosting and AdaBoost - GeeksforGeeks">
            <a:extLst>
              <a:ext uri="{FF2B5EF4-FFF2-40B4-BE49-F238E27FC236}">
                <a16:creationId xmlns:a16="http://schemas.microsoft.com/office/drawing/2014/main" id="{5A368AAF-817C-9FE9-1CF3-3CD793538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210" y="3744686"/>
            <a:ext cx="5549580" cy="311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17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4FC154-D862-1DC0-2A91-2830CD81B557}"/>
              </a:ext>
            </a:extLst>
          </p:cNvPr>
          <p:cNvSpPr>
            <a:spLocks noGrp="1"/>
          </p:cNvSpPr>
          <p:nvPr>
            <p:ph type="title"/>
          </p:nvPr>
        </p:nvSpPr>
        <p:spPr/>
        <p:txBody>
          <a:bodyPr/>
          <a:lstStyle/>
          <a:p>
            <a:pPr algn="ctr"/>
            <a:r>
              <a:rPr lang="es-MX" sz="4800" dirty="0" err="1"/>
              <a:t>Stacking</a:t>
            </a:r>
            <a:br>
              <a:rPr lang="es-MX" dirty="0"/>
            </a:br>
            <a:br>
              <a:rPr lang="es-MX" dirty="0"/>
            </a:br>
            <a:br>
              <a:rPr lang="es-MX" dirty="0"/>
            </a:br>
            <a:br>
              <a:rPr lang="es-MX" dirty="0"/>
            </a:br>
            <a:r>
              <a:rPr lang="es-MX" dirty="0"/>
              <a:t>Este método se utiliza para combinar varios modelos de aprendizaje automático utilizando un modelo meta que se entrena en las predicciones de los modelos base .</a:t>
            </a:r>
            <a:br>
              <a:rPr lang="es-MX" dirty="0"/>
            </a:br>
            <a:endParaRPr lang="es-419" dirty="0"/>
          </a:p>
        </p:txBody>
      </p:sp>
      <p:pic>
        <p:nvPicPr>
          <p:cNvPr id="6" name="Imagen 5">
            <a:extLst>
              <a:ext uri="{FF2B5EF4-FFF2-40B4-BE49-F238E27FC236}">
                <a16:creationId xmlns:a16="http://schemas.microsoft.com/office/drawing/2014/main" id="{407AF060-44B0-1AA3-D434-FE1DA0A7AD27}"/>
              </a:ext>
            </a:extLst>
          </p:cNvPr>
          <p:cNvPicPr>
            <a:picLocks noChangeAspect="1"/>
          </p:cNvPicPr>
          <p:nvPr/>
        </p:nvPicPr>
        <p:blipFill>
          <a:blip r:embed="rId2"/>
          <a:stretch>
            <a:fillRect/>
          </a:stretch>
        </p:blipFill>
        <p:spPr>
          <a:xfrm>
            <a:off x="2673927" y="3595605"/>
            <a:ext cx="6844145" cy="2954137"/>
          </a:xfrm>
          <a:prstGeom prst="rect">
            <a:avLst/>
          </a:prstGeom>
        </p:spPr>
      </p:pic>
    </p:spTree>
    <p:extLst>
      <p:ext uri="{BB962C8B-B14F-4D97-AF65-F5344CB8AC3E}">
        <p14:creationId xmlns:p14="http://schemas.microsoft.com/office/powerpoint/2010/main" val="285841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Google Shape;507;p28">
            <a:extLst>
              <a:ext uri="{FF2B5EF4-FFF2-40B4-BE49-F238E27FC236}">
                <a16:creationId xmlns:a16="http://schemas.microsoft.com/office/drawing/2014/main" id="{0574D345-8BD6-6D2C-AFED-6F5D036317CC}"/>
              </a:ext>
            </a:extLst>
          </p:cNvPr>
          <p:cNvSpPr txBox="1">
            <a:spLocks/>
          </p:cNvSpPr>
          <p:nvPr/>
        </p:nvSpPr>
        <p:spPr>
          <a:xfrm>
            <a:off x="450000" y="1887439"/>
            <a:ext cx="5432044" cy="4006800"/>
          </a:xfrm>
          <a:prstGeom prst="rect">
            <a:avLst/>
          </a:prstGeom>
        </p:spPr>
        <p:txBody>
          <a:bodyPr spcFirstLastPara="1" vert="horz" wrap="square" lIns="0" tIns="0" rIns="91440" bIns="0" rtlCol="0" anchorCtr="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r>
              <a:rPr lang="es-419" dirty="0"/>
              <a:t>Cuando aprendemos a atrapar cosas nuestras neuronas no saben cómo trabajar en conjunto, las secciones que se encargan de coordinar las manos y los ojos aún no se coordinan por lo que es común que fallemos las primeras veces, conforme vamos practicando más y más nuestras conexiones se van hacienda las robustas hasta que lo logramos.</a:t>
            </a:r>
          </a:p>
        </p:txBody>
      </p:sp>
      <p:pic>
        <p:nvPicPr>
          <p:cNvPr id="3" name="Imagen 2" descr="catch | Trending Gifs">
            <a:extLst>
              <a:ext uri="{FF2B5EF4-FFF2-40B4-BE49-F238E27FC236}">
                <a16:creationId xmlns:a16="http://schemas.microsoft.com/office/drawing/2014/main" id="{977E203E-8834-DA98-9C0D-3EBF48983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07308" y="1225856"/>
            <a:ext cx="5441280" cy="3956287"/>
          </a:xfrm>
          <a:prstGeom prst="rect">
            <a:avLst/>
          </a:prstGeom>
          <a:noFill/>
        </p:spPr>
      </p:pic>
    </p:spTree>
    <p:extLst>
      <p:ext uri="{BB962C8B-B14F-4D97-AF65-F5344CB8AC3E}">
        <p14:creationId xmlns:p14="http://schemas.microsoft.com/office/powerpoint/2010/main" val="4175804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07;p28">
            <a:extLst>
              <a:ext uri="{FF2B5EF4-FFF2-40B4-BE49-F238E27FC236}">
                <a16:creationId xmlns:a16="http://schemas.microsoft.com/office/drawing/2014/main" id="{0574D345-8BD6-6D2C-AFED-6F5D036317CC}"/>
              </a:ext>
            </a:extLst>
          </p:cNvPr>
          <p:cNvSpPr txBox="1">
            <a:spLocks/>
          </p:cNvSpPr>
          <p:nvPr/>
        </p:nvSpPr>
        <p:spPr>
          <a:xfrm>
            <a:off x="579309" y="2538721"/>
            <a:ext cx="5432044" cy="4006800"/>
          </a:xfrm>
          <a:prstGeom prst="rect">
            <a:avLst/>
          </a:prstGeom>
        </p:spPr>
        <p:txBody>
          <a:bodyPr spcFirstLastPara="1" vert="horz" wrap="square" lIns="0" tIns="0" rIns="91440" bIns="0" rtlCol="0" anchorCtr="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b="1" kern="100" dirty="0">
                <a:effectLst/>
                <a:latin typeface="Calibri" panose="020F0502020204030204" pitchFamily="34" charset="0"/>
                <a:ea typeface="Calibri" panose="020F0502020204030204" pitchFamily="34" charset="0"/>
                <a:cs typeface="Times New Roman" panose="02020603050405020304" pitchFamily="18" charset="0"/>
              </a:rPr>
              <a:t>En la programación lineal nosotros podemos definir cuáles son la entrada, el tratamiento y la salida, pero en Deep learning no sucede eso.</a:t>
            </a:r>
            <a:endParaRPr lang="es-MX"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US" dirty="0"/>
          </a:p>
        </p:txBody>
      </p:sp>
      <p:sp>
        <p:nvSpPr>
          <p:cNvPr id="2" name="Elipse 1">
            <a:extLst>
              <a:ext uri="{FF2B5EF4-FFF2-40B4-BE49-F238E27FC236}">
                <a16:creationId xmlns:a16="http://schemas.microsoft.com/office/drawing/2014/main" id="{31C3AF30-6033-88C5-5A6B-E52C7E8B1C50}"/>
              </a:ext>
            </a:extLst>
          </p:cNvPr>
          <p:cNvSpPr>
            <a:spLocks noChangeAspect="1"/>
          </p:cNvSpPr>
          <p:nvPr/>
        </p:nvSpPr>
        <p:spPr>
          <a:xfrm>
            <a:off x="6920910" y="2538721"/>
            <a:ext cx="4691781" cy="15517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1026" name="Picture 2" descr="Fórmula cuadrática o general para resolver ecuaciones cuadráticas |  Matemática al Ataque 2014">
            <a:extLst>
              <a:ext uri="{FF2B5EF4-FFF2-40B4-BE49-F238E27FC236}">
                <a16:creationId xmlns:a16="http://schemas.microsoft.com/office/drawing/2014/main" id="{805A2C3B-86E7-2CB9-8E33-7DBF67872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0" y="2738314"/>
            <a:ext cx="354330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3E905E4-EF0C-4890-85FA-2CF6EEF55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7" name="Straight Connector 2056">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345411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Google Shape;507;p28">
            <a:extLst>
              <a:ext uri="{FF2B5EF4-FFF2-40B4-BE49-F238E27FC236}">
                <a16:creationId xmlns:a16="http://schemas.microsoft.com/office/drawing/2014/main" id="{0574D345-8BD6-6D2C-AFED-6F5D036317CC}"/>
              </a:ext>
            </a:extLst>
          </p:cNvPr>
          <p:cNvSpPr txBox="1">
            <a:spLocks/>
          </p:cNvSpPr>
          <p:nvPr/>
        </p:nvSpPr>
        <p:spPr>
          <a:xfrm>
            <a:off x="448056" y="1944000"/>
            <a:ext cx="3452432" cy="4006800"/>
          </a:xfrm>
          <a:prstGeom prst="rect">
            <a:avLst/>
          </a:prstGeom>
        </p:spPr>
        <p:txBody>
          <a:bodyPr spcFirstLastPara="1" vert="horz" wrap="square" lIns="0" tIns="0" rIns="91440" bIns="0" rtlCol="0" anchorCtr="0">
            <a:normAutofit/>
          </a:bodyPr>
          <a:lst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800"/>
              </a:spcAft>
              <a:buNone/>
            </a:pPr>
            <a:r>
              <a:rPr lang="es-419" dirty="0">
                <a:effectLst/>
              </a:rPr>
              <a:t>En el Deep Learning le damos los datos de entrada y de salida el mismo entrena para encontrar patrones y logra hacer ecuaciones el mismo para obtener el resultado.</a:t>
            </a:r>
          </a:p>
          <a:p>
            <a:pPr marL="0"/>
            <a:endParaRPr lang="en-US" dirty="0"/>
          </a:p>
        </p:txBody>
      </p:sp>
      <p:pic>
        <p:nvPicPr>
          <p:cNvPr id="2050" name="Picture 2" descr="El Deep Learning, qué es y cómo afecta al SEO">
            <a:extLst>
              <a:ext uri="{FF2B5EF4-FFF2-40B4-BE49-F238E27FC236}">
                <a16:creationId xmlns:a16="http://schemas.microsoft.com/office/drawing/2014/main" id="{5FB0F0C2-4569-FB21-4A13-30B390D321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239" y="450000"/>
            <a:ext cx="6423323" cy="5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98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2196D5D-8CA6-BC33-76F7-B1E4F7D70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0688"/>
            <a:ext cx="12192000" cy="601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70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BC95D3F-C52F-4F07-95D4-836E1078E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ultiProcessing in Python to Speed up your Data Science | by Viswa | Medium">
            <a:extLst>
              <a:ext uri="{FF2B5EF4-FFF2-40B4-BE49-F238E27FC236}">
                <a16:creationId xmlns:a16="http://schemas.microsoft.com/office/drawing/2014/main" id="{CE6C2CA5-C98A-7692-A5B5-DCF8CEA95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00" t="5169" r="2508" b="209"/>
          <a:stretch/>
        </p:blipFill>
        <p:spPr bwMode="auto">
          <a:xfrm>
            <a:off x="6738424" y="441325"/>
            <a:ext cx="4726745" cy="55114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ultiProcessing in Python to Speed up your Data Science | by Viswa | Medium">
            <a:extLst>
              <a:ext uri="{FF2B5EF4-FFF2-40B4-BE49-F238E27FC236}">
                <a16:creationId xmlns:a16="http://schemas.microsoft.com/office/drawing/2014/main" id="{FECD65AF-7AD7-889B-B10E-5E65D423AE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6" t="5169" r="52137" b="209"/>
          <a:stretch/>
        </p:blipFill>
        <p:spPr bwMode="auto">
          <a:xfrm>
            <a:off x="726830" y="441325"/>
            <a:ext cx="5125329" cy="551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3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aralelismo y concurrencia en Python">
            <a:extLst>
              <a:ext uri="{FF2B5EF4-FFF2-40B4-BE49-F238E27FC236}">
                <a16:creationId xmlns:a16="http://schemas.microsoft.com/office/drawing/2014/main" id="{E4C5FB60-10F8-1C30-D30C-CAA06D93C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9" y="446314"/>
            <a:ext cx="12240057" cy="596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04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4C679F4F-C42F-FBBD-6CD4-B60460AADAEA}"/>
              </a:ext>
            </a:extLst>
          </p:cNvPr>
          <p:cNvPicPr>
            <a:picLocks noChangeAspect="1"/>
          </p:cNvPicPr>
          <p:nvPr/>
        </p:nvPicPr>
        <p:blipFill>
          <a:blip r:embed="rId2"/>
          <a:stretch>
            <a:fillRect/>
          </a:stretch>
        </p:blipFill>
        <p:spPr>
          <a:xfrm>
            <a:off x="1179132" y="965200"/>
            <a:ext cx="4292288" cy="2060298"/>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9B610550-9634-9547-C00E-EF4D102AAFE3}"/>
              </a:ext>
            </a:extLst>
          </p:cNvPr>
          <p:cNvPicPr>
            <a:picLocks noChangeAspect="1"/>
          </p:cNvPicPr>
          <p:nvPr/>
        </p:nvPicPr>
        <p:blipFill>
          <a:blip r:embed="rId2"/>
          <a:stretch>
            <a:fillRect/>
          </a:stretch>
        </p:blipFill>
        <p:spPr>
          <a:xfrm>
            <a:off x="6710527" y="965200"/>
            <a:ext cx="4292288" cy="2060298"/>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7508036-FFA5-DE62-A481-235AE66E61EE}"/>
              </a:ext>
            </a:extLst>
          </p:cNvPr>
          <p:cNvPicPr>
            <a:picLocks noChangeAspect="1"/>
          </p:cNvPicPr>
          <p:nvPr/>
        </p:nvPicPr>
        <p:blipFill>
          <a:blip r:embed="rId2"/>
          <a:stretch>
            <a:fillRect/>
          </a:stretch>
        </p:blipFill>
        <p:spPr>
          <a:xfrm>
            <a:off x="1186048" y="3836247"/>
            <a:ext cx="4292288" cy="2060298"/>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C88877A5-14F9-2E74-BCC2-BC3B2FECBA98}"/>
              </a:ext>
            </a:extLst>
          </p:cNvPr>
          <p:cNvPicPr>
            <a:picLocks noChangeAspect="1"/>
          </p:cNvPicPr>
          <p:nvPr/>
        </p:nvPicPr>
        <p:blipFill>
          <a:blip r:embed="rId2"/>
          <a:stretch>
            <a:fillRect/>
          </a:stretch>
        </p:blipFill>
        <p:spPr>
          <a:xfrm>
            <a:off x="6710527" y="3836247"/>
            <a:ext cx="4292288" cy="2060298"/>
          </a:xfrm>
          <a:prstGeom prst="rect">
            <a:avLst/>
          </a:prstGeom>
        </p:spPr>
      </p:pic>
    </p:spTree>
    <p:extLst>
      <p:ext uri="{BB962C8B-B14F-4D97-AF65-F5344CB8AC3E}">
        <p14:creationId xmlns:p14="http://schemas.microsoft.com/office/powerpoint/2010/main" val="1601567522"/>
      </p:ext>
    </p:extLst>
  </p:cSld>
  <p:clrMapOvr>
    <a:masterClrMapping/>
  </p:clrMapOvr>
</p:sld>
</file>

<file path=ppt/theme/theme1.xml><?xml version="1.0" encoding="utf-8"?>
<a:theme xmlns:a="http://schemas.openxmlformats.org/drawingml/2006/main" name="ThinLineVTI">
  <a:themeElements>
    <a:clrScheme name="AnalogousFromDarkSeedLeftStep">
      <a:dk1>
        <a:srgbClr val="000000"/>
      </a:dk1>
      <a:lt1>
        <a:srgbClr val="FFFFFF"/>
      </a:lt1>
      <a:dk2>
        <a:srgbClr val="1B2C2F"/>
      </a:dk2>
      <a:lt2>
        <a:srgbClr val="F0F3F2"/>
      </a:lt2>
      <a:accent1>
        <a:srgbClr val="C34D81"/>
      </a:accent1>
      <a:accent2>
        <a:srgbClr val="B13BA1"/>
      </a:accent2>
      <a:accent3>
        <a:srgbClr val="A34DC3"/>
      </a:accent3>
      <a:accent4>
        <a:srgbClr val="6541B4"/>
      </a:accent4>
      <a:accent5>
        <a:srgbClr val="4D59C3"/>
      </a:accent5>
      <a:accent6>
        <a:srgbClr val="3B79B1"/>
      </a:accent6>
      <a:hlink>
        <a:srgbClr val="473FBF"/>
      </a:hlink>
      <a:folHlink>
        <a:srgbClr val="7F7F7F"/>
      </a:folHlink>
    </a:clrScheme>
    <a:fontScheme name="Custom 3">
      <a:majorFont>
        <a:latin typeface="Sagona Book"/>
        <a:ea typeface=""/>
        <a:cs typeface=""/>
      </a:majorFont>
      <a:minorFont>
        <a:latin typeface="Univer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412943e-a01e-45a4-ac13-796d7d67cbf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F33E4D707444244082E6BF77ECF972FE" ma:contentTypeVersion="7" ma:contentTypeDescription="Crear nuevo documento." ma:contentTypeScope="" ma:versionID="f2d7d7767c23632361d301f3743097ed">
  <xsd:schema xmlns:xsd="http://www.w3.org/2001/XMLSchema" xmlns:xs="http://www.w3.org/2001/XMLSchema" xmlns:p="http://schemas.microsoft.com/office/2006/metadata/properties" xmlns:ns3="2412943e-a01e-45a4-ac13-796d7d67cbf9" xmlns:ns4="63066bd2-44a7-45f1-8280-e03a58dc558d" targetNamespace="http://schemas.microsoft.com/office/2006/metadata/properties" ma:root="true" ma:fieldsID="ad6093ec1f8b2ede2a51a92ca051c489" ns3:_="" ns4:_="">
    <xsd:import namespace="2412943e-a01e-45a4-ac13-796d7d67cbf9"/>
    <xsd:import namespace="63066bd2-44a7-45f1-8280-e03a58dc558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12943e-a01e-45a4-ac13-796d7d67cb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066bd2-44a7-45f1-8280-e03a58dc558d"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3E31F2-C3D4-4637-89F7-EAD717667D9F}">
  <ds:schemaRefs>
    <ds:schemaRef ds:uri="http://schemas.microsoft.com/sharepoint/v3/contenttype/forms"/>
  </ds:schemaRefs>
</ds:datastoreItem>
</file>

<file path=customXml/itemProps2.xml><?xml version="1.0" encoding="utf-8"?>
<ds:datastoreItem xmlns:ds="http://schemas.openxmlformats.org/officeDocument/2006/customXml" ds:itemID="{BD6B0F3A-6BA9-4BF2-8E3D-694518B5697E}">
  <ds:schemaRefs>
    <ds:schemaRef ds:uri="http://schemas.microsoft.com/office/2006/documentManagement/types"/>
    <ds:schemaRef ds:uri="63066bd2-44a7-45f1-8280-e03a58dc558d"/>
    <ds:schemaRef ds:uri="http://purl.org/dc/terms/"/>
    <ds:schemaRef ds:uri="http://schemas.microsoft.com/office/infopath/2007/PartnerControls"/>
    <ds:schemaRef ds:uri="http://purl.org/dc/dcmitype/"/>
    <ds:schemaRef ds:uri="http://www.w3.org/XML/1998/namespace"/>
    <ds:schemaRef ds:uri="http://schemas.microsoft.com/office/2006/metadata/properties"/>
    <ds:schemaRef ds:uri="http://schemas.openxmlformats.org/package/2006/metadata/core-properties"/>
    <ds:schemaRef ds:uri="2412943e-a01e-45a4-ac13-796d7d67cbf9"/>
    <ds:schemaRef ds:uri="http://purl.org/dc/elements/1.1/"/>
  </ds:schemaRefs>
</ds:datastoreItem>
</file>

<file path=customXml/itemProps3.xml><?xml version="1.0" encoding="utf-8"?>
<ds:datastoreItem xmlns:ds="http://schemas.openxmlformats.org/officeDocument/2006/customXml" ds:itemID="{C2E08E02-8EE9-4EF3-BCCD-F30CE222CC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12943e-a01e-45a4-ac13-796d7d67cbf9"/>
    <ds:schemaRef ds:uri="63066bd2-44a7-45f1-8280-e03a58dc55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4746</TotalTime>
  <Words>418</Words>
  <Application>Microsoft Office PowerPoint</Application>
  <PresentationFormat>Panorámica</PresentationFormat>
  <Paragraphs>24</Paragraphs>
  <Slides>23</Slides>
  <Notes>1</Notes>
  <HiddenSlides>0</HiddenSlides>
  <MMClips>2</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ThinLineVTI</vt:lpstr>
      <vt:lpstr>Presentación de PowerPoint</vt:lpstr>
      <vt:lpstr>Que es una neurona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Regresión logística   Es un método estadístico para predecir clases binarias.  Este es uno de los modelos simples más utilizados en Clasificación ya que toma variables independientes y mide la probabilidad de que suceda un evento o no</vt:lpstr>
      <vt:lpstr>Algoritmos de ensamble</vt:lpstr>
      <vt:lpstr>Presentación de PowerPoint</vt:lpstr>
      <vt:lpstr>Bagging    Bagging es el equipo de trabajo y estamos trabajando al mismo tiempo  Bagging es una palabra que esta compuesta por Boostrap y Agreggation.</vt:lpstr>
      <vt:lpstr>KNN    El algoritmo KNN (K-Nearest Neighbors) es un modelo de clasificación de aprendizaje supervisado no paramétrico que se utiliza para hacer predicciones sobre la agrupación de un punto de datos individual.</vt:lpstr>
      <vt:lpstr>Boosting    Boosting es el equipo de trabajo, pero con la particuladiad de que tenemos una línea de trabajo en donde se va perfeccionando con cada persona. </vt:lpstr>
      <vt:lpstr>AdaBoost    AdaBoost es uno de los métodos más utilizados para aplicar boosting en nuestros modelos, también existen alternativas muy buenas y que, dependiendo de la necesidad de modificar variables, podríamos utilizar XGBoost.     . </vt:lpstr>
      <vt:lpstr>Stacking    Este método se utiliza para combinar varios modelos de aprendizaje automático utilizando un modelo meta que se entrena en las predicciones de los modelos base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Elías Chavez de la Vega Silva</dc:creator>
  <cp:lastModifiedBy>Elías Chavez de la Vega Silva</cp:lastModifiedBy>
  <cp:revision>2</cp:revision>
  <dcterms:created xsi:type="dcterms:W3CDTF">2023-12-15T02:39:02Z</dcterms:created>
  <dcterms:modified xsi:type="dcterms:W3CDTF">2023-12-21T19:44:55Z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0x010100F33E4D707444244082E6BF77ECF972FE</vt:lpwstr>
  </property>
</Properties>
</file>